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  <p:sldMasterId id="2147483684" r:id="rId4"/>
  </p:sldMasterIdLst>
  <p:notesMasterIdLst>
    <p:notesMasterId r:id="rId16"/>
  </p:notesMasterIdLst>
  <p:sldIdLst>
    <p:sldId id="256" r:id="rId5"/>
    <p:sldId id="258" r:id="rId6"/>
    <p:sldId id="263" r:id="rId7"/>
    <p:sldId id="257" r:id="rId8"/>
    <p:sldId id="264" r:id="rId9"/>
    <p:sldId id="265" r:id="rId10"/>
    <p:sldId id="259" r:id="rId11"/>
    <p:sldId id="268" r:id="rId12"/>
    <p:sldId id="260" r:id="rId13"/>
    <p:sldId id="261" r:id="rId14"/>
    <p:sldId id="267" r:id="rId15"/>
  </p:sldIdLst>
  <p:sldSz cx="12192000" cy="6858000"/>
  <p:notesSz cx="6858000" cy="9144000"/>
  <p:embeddedFontLst>
    <p:embeddedFont>
      <p:font typeface="Bauhaus 93" panose="04030905020B02020C02" pitchFamily="8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  <p:embeddedFont>
      <p:font typeface="Impact" panose="020B0806030902050204" pitchFamily="3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RE-FRESH Customers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lt1">
                  <a:lumMod val="8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innerShdw dist="12700" dir="16200000">
                <a:schemeClr val="lt1">
                  <a:alpha val="75000"/>
                </a:schemeClr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m/d/yyyy</c:formatCode>
                <c:ptCount val="5"/>
                <c:pt idx="0">
                  <c:v>43473</c:v>
                </c:pt>
                <c:pt idx="1">
                  <c:v>43474</c:v>
                </c:pt>
                <c:pt idx="2">
                  <c:v>43475</c:v>
                </c:pt>
                <c:pt idx="3">
                  <c:v>43476</c:v>
                </c:pt>
                <c:pt idx="4">
                  <c:v>43477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0DD2-4273-8853-900F513CAB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innerShdw dist="12700" dir="16200000">
                <a:schemeClr val="lt1">
                  <a:alpha val="75000"/>
                </a:schemeClr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m/d/yyyy</c:formatCode>
                <c:ptCount val="5"/>
                <c:pt idx="0">
                  <c:v>43473</c:v>
                </c:pt>
                <c:pt idx="1">
                  <c:v>43474</c:v>
                </c:pt>
                <c:pt idx="2">
                  <c:v>43475</c:v>
                </c:pt>
                <c:pt idx="3">
                  <c:v>43476</c:v>
                </c:pt>
                <c:pt idx="4">
                  <c:v>43477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750</c:v>
                </c:pt>
                <c:pt idx="1">
                  <c:v>1000</c:v>
                </c:pt>
                <c:pt idx="2">
                  <c:v>2500</c:v>
                </c:pt>
                <c:pt idx="3">
                  <c:v>3500</c:v>
                </c:pt>
                <c:pt idx="4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D2-4273-8853-900F513CAB0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lt1">
                  <a:alpha val="40000"/>
                </a:schemeClr>
              </a:solidFill>
              <a:round/>
            </a:ln>
            <a:effectLst/>
          </c:spPr>
        </c:dropLines>
        <c:axId val="504596872"/>
        <c:axId val="504594904"/>
      </c:areaChart>
      <c:dateAx>
        <c:axId val="5045968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75" cap="flat" cmpd="sng" algn="ctr">
            <a:solidFill>
              <a:schemeClr val="lt1">
                <a:lumMod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all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594904"/>
        <c:crosses val="autoZero"/>
        <c:auto val="1"/>
        <c:lblOffset val="100"/>
        <c:baseTimeUnit val="days"/>
      </c:dateAx>
      <c:valAx>
        <c:axId val="5045949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4596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lt1">
          <a:lumMod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Outcome</a:t>
            </a:r>
          </a:p>
        </c:rich>
      </c:tx>
      <c:layout>
        <c:manualLayout>
          <c:xMode val="edge"/>
          <c:yMode val="edge"/>
          <c:x val="0.61836421366254002"/>
          <c:y val="1.87499988465797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6818183969071919"/>
          <c:y val="0.10381649213727287"/>
          <c:w val="0.40468739178334168"/>
          <c:h val="0.8680585095928574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CC3-49ED-B14D-1387B99D14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CC3-49ED-B14D-1387B99D14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CC3-49ED-B14D-1387B99D14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CC3-49ED-B14D-1387B99D1489}"/>
              </c:ext>
            </c:extLst>
          </c:dPt>
          <c:dLbls>
            <c:dLbl>
              <c:idx val="0"/>
              <c:layout>
                <c:manualLayout>
                  <c:x val="-0.17900344099398655"/>
                  <c:y val="-0.23215063778600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61C0DFA-D975-46CE-A51B-0604C8DDE673}" type="PERCENTAGE">
                      <a:rPr lang="en-US" smtClean="0"/>
                      <a:pPr>
                        <a:defRPr/>
                      </a:pPr>
                      <a:t>[PERCENTAGE]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dirty="0"/>
                      <a:t>Rp.562.500.000</a:t>
                    </a:r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89849901574801"/>
                      <c:h val="0.1811602373794145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CC3-49ED-B14D-1387B99D1489}"/>
                </c:ext>
              </c:extLst>
            </c:dLbl>
            <c:dLbl>
              <c:idx val="1"/>
              <c:layout>
                <c:manualLayout>
                  <c:x val="9.4159516032519736E-2"/>
                  <c:y val="0.151564766759057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707CCD6-6063-490D-ABFE-17CE88973F42}" type="PERCENTAGE">
                      <a:rPr lang="en-US" smtClean="0"/>
                      <a:pPr>
                        <a:defRPr/>
                      </a:pPr>
                      <a:t>[PERCENTAGE]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dirty="0"/>
                      <a:t>Rp.86.500.000</a:t>
                    </a:r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387971964438042E-2"/>
                      <c:h val="0.169441488100302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CC3-49ED-B14D-1387B99D1489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Ingridient</c:v>
                </c:pt>
                <c:pt idx="1">
                  <c:v>Employee</c:v>
                </c:pt>
                <c:pt idx="2">
                  <c:v>Storage House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</c:v>
                </c:pt>
                <c:pt idx="1">
                  <c:v>4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12-4A82-8BBE-AAD451BE72F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20000"/>
        <a:lumOff val="80000"/>
      </a:schemeClr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7">
  <cs:axisTitle>
    <cs:lnRef idx="0"/>
    <cs:fillRef idx="0"/>
    <cs:effectRef idx="0"/>
    <cs:fontRef idx="minor">
      <a:schemeClr val="lt1">
        <a:lumMod val="8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75" cap="flat" cmpd="sng" algn="ctr">
        <a:solidFill>
          <a:schemeClr val="lt1">
            <a:lumMod val="75000"/>
          </a:schemeClr>
        </a:solidFill>
        <a:round/>
        <a:headEnd type="none" w="sm" len="sm"/>
        <a:tailEnd type="none" w="sm" len="sm"/>
      </a:ln>
    </cs:spPr>
    <cs:defRPr sz="1197" b="1" kern="1200" cap="all" baseline="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lt1">
            <a:lumMod val="7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dk1">
          <a:lumMod val="65000"/>
          <a:lumOff val="35000"/>
        </a:schemeClr>
      </a:solidFill>
      <a:ln>
        <a:solidFill>
          <a:schemeClr val="lt1">
            <a:lumMod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lumMod val="75000"/>
            </a:schemeClr>
          </a:gs>
        </a:gsLst>
        <a:lin ang="0" scaled="1"/>
      </a:gradFill>
      <a:effectLst>
        <a:innerShdw dist="12700" dir="16200000">
          <a:schemeClr val="lt1">
            <a:alpha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50000"/>
      </a:schemeClr>
    </cs:fontRef>
    <cs:spPr>
      <a:ln w="9525">
        <a:solidFill>
          <a:schemeClr val="lt1">
            <a:lumMod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4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prstDash val="sysDot"/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6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bg1">
        <a:lumMod val="85000"/>
      </a:schemeClr>
    </cs:fontRef>
    <cs:spPr>
      <a:ln w="19050" cap="flat" cmpd="sng" algn="ctr">
        <a:solidFill>
          <a:schemeClr val="bg1">
            <a:lumMod val="85000"/>
          </a:schemeClr>
        </a:solidFill>
        <a:round/>
        <a:headEnd type="none" w="sm" len="sm"/>
        <a:tailEnd type="none" w="sm" len="sm"/>
      </a:ln>
    </cs:spPr>
    <cs:defRPr sz="1197" b="1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lt1">
        <a:lumMod val="8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0.79283</cdr:x>
      <cdr:y>0.19188</cdr:y>
    </cdr:from>
    <cdr:to>
      <cdr:x>0.89598</cdr:x>
      <cdr:y>0.19188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B348E3A6-8B20-45B2-A9F0-1CEB6805500C}"/>
            </a:ext>
          </a:extLst>
        </cdr:cNvPr>
        <cdr:cNvCxnSpPr/>
      </cdr:nvCxnSpPr>
      <cdr:spPr>
        <a:xfrm xmlns:a="http://schemas.openxmlformats.org/drawingml/2006/main">
          <a:off x="9215139" y="1039734"/>
          <a:ext cx="1198922" cy="0"/>
        </a:xfrm>
        <a:prstGeom xmlns:a="http://schemas.openxmlformats.org/drawingml/2006/main" prst="line">
          <a:avLst/>
        </a:prstGeom>
        <a:ln xmlns:a="http://schemas.openxmlformats.org/drawingml/2006/main">
          <a:headEnd type="none" w="med" len="med"/>
          <a:tailEnd type="arrow" w="med" len="med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0.04283</cdr:x>
      <cdr:y>0.10938</cdr:y>
    </cdr:from>
    <cdr:to>
      <cdr:x>0.2299</cdr:x>
      <cdr:y>0.21063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0666D60-2FDE-479E-B369-CA732AB01E24}"/>
            </a:ext>
          </a:extLst>
        </cdr:cNvPr>
        <cdr:cNvSpPr txBox="1"/>
      </cdr:nvSpPr>
      <cdr:spPr>
        <a:xfrm xmlns:a="http://schemas.openxmlformats.org/drawingml/2006/main">
          <a:off x="497868" y="592667"/>
          <a:ext cx="2174240" cy="5486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0.02571</cdr:x>
      <cdr:y>0.01563</cdr:y>
    </cdr:from>
    <cdr:to>
      <cdr:x>0.3073</cdr:x>
      <cdr:y>0.14313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249A6A16-BF26-4250-A5A2-9478290CC57B}"/>
            </a:ext>
          </a:extLst>
        </cdr:cNvPr>
        <cdr:cNvSpPr txBox="1"/>
      </cdr:nvSpPr>
      <cdr:spPr>
        <a:xfrm xmlns:a="http://schemas.openxmlformats.org/drawingml/2006/main">
          <a:off x="298784" y="84667"/>
          <a:ext cx="3273042" cy="6908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200" b="1" dirty="0"/>
            <a:t>Income</a:t>
          </a:r>
        </a:p>
      </cdr:txBody>
    </cdr:sp>
  </cdr:relSizeAnchor>
  <cdr:relSizeAnchor xmlns:cdr="http://schemas.openxmlformats.org/drawingml/2006/chartDrawing">
    <cdr:from>
      <cdr:x>0.0507</cdr:x>
      <cdr:y>0.3325</cdr:y>
    </cdr:from>
    <cdr:to>
      <cdr:x>0.35053</cdr:x>
      <cdr:y>0.67188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0E7EE833-1B7A-4DA6-8257-17BB3B02D91F}"/>
            </a:ext>
          </a:extLst>
        </cdr:cNvPr>
        <cdr:cNvSpPr txBox="1"/>
      </cdr:nvSpPr>
      <cdr:spPr>
        <a:xfrm xmlns:a="http://schemas.openxmlformats.org/drawingml/2006/main">
          <a:off x="589308" y="1801707"/>
          <a:ext cx="3484880" cy="18389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dirty="0">
              <a:latin typeface="Bauhaus 93" panose="04030905020B02020C02" pitchFamily="82" charset="0"/>
            </a:rPr>
            <a:t>Rp.3.875.000.000</a:t>
          </a:r>
        </a:p>
      </cdr:txBody>
    </cdr:sp>
  </cdr:relSizeAnchor>
  <cdr:relSizeAnchor xmlns:cdr="http://schemas.openxmlformats.org/drawingml/2006/chartDrawing">
    <cdr:from>
      <cdr:x>0.59353</cdr:x>
      <cdr:y>0.08969</cdr:y>
    </cdr:from>
    <cdr:to>
      <cdr:x>0.59353</cdr:x>
      <cdr:y>0.14126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F50B3756-CF80-4C99-82BC-5AC2780E9859}"/>
            </a:ext>
          </a:extLst>
        </cdr:cNvPr>
        <cdr:cNvCxnSpPr/>
      </cdr:nvCxnSpPr>
      <cdr:spPr>
        <a:xfrm xmlns:a="http://schemas.openxmlformats.org/drawingml/2006/main">
          <a:off x="6898680" y="485988"/>
          <a:ext cx="0" cy="27942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0.53672</cdr:x>
      <cdr:y>0.0925</cdr:y>
    </cdr:from>
    <cdr:to>
      <cdr:x>0.59266</cdr:x>
      <cdr:y>0.0925</cdr:y>
    </cdr:to>
    <cdr:cxnSp macro="">
      <cdr:nvCxnSpPr>
        <cdr:cNvPr id="11" name="Straight Arrow Connector 10">
          <a:extLst xmlns:a="http://schemas.openxmlformats.org/drawingml/2006/main">
            <a:ext uri="{FF2B5EF4-FFF2-40B4-BE49-F238E27FC236}">
              <a16:creationId xmlns:a16="http://schemas.microsoft.com/office/drawing/2014/main" id="{7BB055D2-D43B-4C16-A83E-402E4305691B}"/>
            </a:ext>
          </a:extLst>
        </cdr:cNvPr>
        <cdr:cNvCxnSpPr/>
      </cdr:nvCxnSpPr>
      <cdr:spPr>
        <a:xfrm xmlns:a="http://schemas.openxmlformats.org/drawingml/2006/main" flipH="1">
          <a:off x="6238324" y="501227"/>
          <a:ext cx="650196" cy="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0.86484</cdr:x>
      <cdr:y>0.1225</cdr:y>
    </cdr:from>
    <cdr:to>
      <cdr:x>1</cdr:x>
      <cdr:y>0.2425</cdr:y>
    </cdr:to>
    <cdr:sp macro="" textlink="">
      <cdr:nvSpPr>
        <cdr:cNvPr id="15" name="TextBox 14">
          <a:extLst xmlns:a="http://schemas.openxmlformats.org/drawingml/2006/main">
            <a:ext uri="{FF2B5EF4-FFF2-40B4-BE49-F238E27FC236}">
              <a16:creationId xmlns:a16="http://schemas.microsoft.com/office/drawing/2014/main" id="{5750D27E-3A11-4CF7-94D1-42FA9F0DC540}"/>
            </a:ext>
          </a:extLst>
        </cdr:cNvPr>
        <cdr:cNvSpPr txBox="1"/>
      </cdr:nvSpPr>
      <cdr:spPr>
        <a:xfrm xmlns:a="http://schemas.openxmlformats.org/drawingml/2006/main">
          <a:off x="10052117" y="663787"/>
          <a:ext cx="1570978" cy="6502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b="1" dirty="0">
              <a:latin typeface="Corbel" panose="020B0503020204020204" pitchFamily="34" charset="0"/>
            </a:rPr>
            <a:t>Ingredients</a:t>
          </a:r>
        </a:p>
        <a:p xmlns:a="http://schemas.openxmlformats.org/drawingml/2006/main">
          <a:endParaRPr lang="en-US" sz="2000" b="1" dirty="0">
            <a:latin typeface="Corbel" panose="020B0503020204020204" pitchFamily="34" charset="0"/>
          </a:endParaRPr>
        </a:p>
      </cdr:txBody>
    </cdr:sp>
  </cdr:relSizeAnchor>
  <cdr:relSizeAnchor xmlns:cdr="http://schemas.openxmlformats.org/drawingml/2006/chartDrawing">
    <cdr:from>
      <cdr:x>0.38811</cdr:x>
      <cdr:y>0.04376</cdr:y>
    </cdr:from>
    <cdr:to>
      <cdr:x>0.61188</cdr:x>
      <cdr:y>0.21063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03577C07-D810-4EAC-9116-DDFFE452D1A5}"/>
            </a:ext>
          </a:extLst>
        </cdr:cNvPr>
        <cdr:cNvSpPr txBox="1"/>
      </cdr:nvSpPr>
      <cdr:spPr>
        <a:xfrm xmlns:a="http://schemas.openxmlformats.org/drawingml/2006/main">
          <a:off x="4511097" y="237094"/>
          <a:ext cx="2600900" cy="9042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b="1" dirty="0">
              <a:latin typeface="Corbel" panose="020B0503020204020204" pitchFamily="34" charset="0"/>
            </a:rPr>
            <a:t>Storage House</a:t>
          </a:r>
        </a:p>
      </cdr:txBody>
    </cdr:sp>
  </cdr:relSizeAnchor>
  <cdr:relSizeAnchor xmlns:cdr="http://schemas.openxmlformats.org/drawingml/2006/chartDrawing">
    <cdr:from>
      <cdr:x>0.46766</cdr:x>
      <cdr:y>0.19469</cdr:y>
    </cdr:from>
    <cdr:to>
      <cdr:x>0.51573</cdr:x>
      <cdr:y>0.26219</cdr:y>
    </cdr:to>
    <cdr:cxnSp macro="">
      <cdr:nvCxnSpPr>
        <cdr:cNvPr id="20" name="Connector: Elbow 19">
          <a:extLst xmlns:a="http://schemas.openxmlformats.org/drawingml/2006/main">
            <a:ext uri="{FF2B5EF4-FFF2-40B4-BE49-F238E27FC236}">
              <a16:creationId xmlns:a16="http://schemas.microsoft.com/office/drawing/2014/main" id="{DA93828B-E6A7-41FC-91DF-27FD442F25B6}"/>
            </a:ext>
          </a:extLst>
        </cdr:cNvPr>
        <cdr:cNvCxnSpPr/>
      </cdr:nvCxnSpPr>
      <cdr:spPr>
        <a:xfrm xmlns:a="http://schemas.openxmlformats.org/drawingml/2006/main" rot="10800000">
          <a:off x="5435629" y="1054949"/>
          <a:ext cx="558798" cy="365761"/>
        </a:xfrm>
        <a:prstGeom xmlns:a="http://schemas.openxmlformats.org/drawingml/2006/main" prst="bentConnector3">
          <a:avLst>
            <a:gd name="adj1" fmla="val 50000"/>
          </a:avLst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3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0.36857</cdr:x>
      <cdr:y>0.14592</cdr:y>
    </cdr:from>
    <cdr:to>
      <cdr:x>0.52797</cdr:x>
      <cdr:y>0.24529</cdr:y>
    </cdr:to>
    <cdr:sp macro="" textlink="">
      <cdr:nvSpPr>
        <cdr:cNvPr id="23" name="TextBox 22">
          <a:extLst xmlns:a="http://schemas.openxmlformats.org/drawingml/2006/main">
            <a:ext uri="{FF2B5EF4-FFF2-40B4-BE49-F238E27FC236}">
              <a16:creationId xmlns:a16="http://schemas.microsoft.com/office/drawing/2014/main" id="{6C3BAFE5-D552-458B-B80D-2AA1C130AAE2}"/>
            </a:ext>
          </a:extLst>
        </cdr:cNvPr>
        <cdr:cNvSpPr txBox="1"/>
      </cdr:nvSpPr>
      <cdr:spPr>
        <a:xfrm xmlns:a="http://schemas.openxmlformats.org/drawingml/2006/main">
          <a:off x="4283910" y="790672"/>
          <a:ext cx="1852759" cy="5384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b="1" dirty="0">
              <a:latin typeface="Corbel" panose="020B0503020204020204" pitchFamily="34" charset="0"/>
            </a:rPr>
            <a:t>Employe</a:t>
          </a:r>
          <a:r>
            <a:rPr lang="en-US" sz="2000" b="1" dirty="0"/>
            <a:t>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88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orbel"/>
              <a:buNone/>
              <a:defRPr sz="7200" b="1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6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6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2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2"/>
          <p:cNvCxnSpPr/>
          <p:nvPr/>
        </p:nvCxnSpPr>
        <p:spPr>
          <a:xfrm>
            <a:off x="1978660" y="3733800"/>
            <a:ext cx="8229601" cy="0"/>
          </a:xfrm>
          <a:prstGeom prst="straightConnector1">
            <a:avLst/>
          </a:prstGeom>
          <a:noFill/>
          <a:ln w="10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4060136" y="-859735"/>
            <a:ext cx="4038600" cy="98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81850" y="2305050"/>
            <a:ext cx="54102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152650" y="-247650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D0D7-71FE-4020-B0E4-C1E465BE5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A3BB4-EE1F-4EEF-9CD2-AB567D277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603FB-7421-4294-908B-75AA7C7C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AF76-0251-4A44-86EA-FA706A58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690F-CFB6-4B38-AE1A-23462DE9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45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58F7-B7BB-4187-BBD0-30B9FB44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4767-B70A-49B6-9B40-E3E25BC44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E8E53-6333-4686-AD6B-2D201B45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47ADC-184F-4487-8E66-133AF39B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56F67-118A-488D-8723-16BF6DF1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6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9F96-F05D-413A-86B7-CFFE6DEA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E1E8E-0A0D-45A1-9A8B-88572C62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B5AA8-C9A6-4E72-A7B2-94E7EB91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CEEE0-3D21-4559-92B9-E8627CEA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54563-7F5A-4FF4-9999-F03E46C3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85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6E24-B3C1-4213-B662-9E0DA444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E5D6-B9ED-4600-89D3-4546CDA93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0F816-1A4F-49F0-A07D-9285DA248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29A0B-AF8B-49D3-A27F-B370F1F7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3A80-1599-4C34-84FD-786D0AED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25F55-6104-4156-A839-B370D7EB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94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D292-F6F8-4D12-9A59-BCAA4C64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F0158-FB04-4162-AB9E-6A4918B88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EE303-5224-40E0-A75F-775D0CD8A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59B39-61C8-4D64-98C7-3393704E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BB8DE-C037-449D-B6C8-B2BAF65FC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5C679-F156-4D9B-A6B7-92FE52F7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94CA3-8F03-449C-900A-1178287B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9DB8D-8C5B-4BFE-AEB5-B0CE212B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2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DBB7-E121-4288-9A6F-AB60AC5C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0950-78A0-4F9E-899E-44AEB3E0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C4A7D-9974-4AE9-925A-FB41A08B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AE21A-ED89-461E-91B3-39B7ADB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3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144A5-5A43-4A82-938B-F464CD1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A7DDD-2915-4C2A-B1B6-F7872683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D592D-A02F-4FB2-8683-63F8D5B0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09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FB0-433D-426C-A887-A0C2EBC7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52AD-12F6-41EE-A553-8C5BBDC0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FD804-D063-4AFB-850A-592B33305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A479-1257-4771-A533-C5DE3657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EEF98-50E8-4307-B830-779A9EBC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98FCC-9306-4F38-AD0D-63A85118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5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0361-6785-4284-BFF8-37691C4A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0C64D-E868-4463-96AA-58A6ED583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C7CD8-A596-4D01-8B0B-DF5C423A5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F181C-4231-444E-9717-8C3D9D48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90BD3-A22F-40F9-9F65-04A8714C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257E6-6CC5-4BA1-A7DE-C1AE7396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5947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6205-EB4B-4BB7-9E40-E8141A4A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C6FAF-C63C-4F65-932E-B69DDA411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1CFE-51C4-4A11-876B-A8574958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3D72C-D692-4A26-89A6-C555B8E3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4BB69-53BC-4ABB-B298-C8C2B3FA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91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8652C-1034-4538-B353-73060836D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65491-24B6-47C9-A02C-F1694DCCD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AC21F-6CA7-41F7-8AFD-6E82E576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3CE2-BFB0-48E3-86E6-AFFE4813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256C-A867-4AD5-8EF6-BEC3BBD9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18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D0D7-71FE-4020-B0E4-C1E465BE5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A3BB4-EE1F-4EEF-9CD2-AB567D277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603FB-7421-4294-908B-75AA7C7C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AF76-0251-4A44-86EA-FA706A58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690F-CFB6-4B38-AE1A-23462DE9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17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58F7-B7BB-4187-BBD0-30B9FB44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4767-B70A-49B6-9B40-E3E25BC44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E8E53-6333-4686-AD6B-2D201B45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47ADC-184F-4487-8E66-133AF39B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56F67-118A-488D-8723-16BF6DF1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147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9F96-F05D-413A-86B7-CFFE6DEA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E1E8E-0A0D-45A1-9A8B-88572C62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B5AA8-C9A6-4E72-A7B2-94E7EB91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CEEE0-3D21-4559-92B9-E8627CEA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54563-7F5A-4FF4-9999-F03E46C3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54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6E24-B3C1-4213-B662-9E0DA444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E5D6-B9ED-4600-89D3-4546CDA93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0F816-1A4F-49F0-A07D-9285DA248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29A0B-AF8B-49D3-A27F-B370F1F7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3A80-1599-4C34-84FD-786D0AED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25F55-6104-4156-A839-B370D7EB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35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D292-F6F8-4D12-9A59-BCAA4C64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F0158-FB04-4162-AB9E-6A4918B88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EE303-5224-40E0-A75F-775D0CD8A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59B39-61C8-4D64-98C7-3393704E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BB8DE-C037-449D-B6C8-B2BAF65FC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5C679-F156-4D9B-A6B7-92FE52F7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94CA3-8F03-449C-900A-1178287B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9DB8D-8C5B-4BFE-AEB5-B0CE212B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32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DBB7-E121-4288-9A6F-AB60AC5C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0950-78A0-4F9E-899E-44AEB3E0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C4A7D-9974-4AE9-925A-FB41A08B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AE21A-ED89-461E-91B3-39B7ADB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8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144A5-5A43-4A82-938B-F464CD1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A7DDD-2915-4C2A-B1B6-F7872683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D592D-A02F-4FB2-8683-63F8D5B0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Corbel"/>
              <a:buNone/>
              <a:defRPr sz="72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1981200" y="4020408"/>
            <a:ext cx="822960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FB0-433D-426C-A887-A0C2EBC7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52AD-12F6-41EE-A553-8C5BBDC0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FD804-D063-4AFB-850A-592B33305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A479-1257-4771-A533-C5DE3657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EEF98-50E8-4307-B830-779A9EBC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98FCC-9306-4F38-AD0D-63A85118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17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0361-6785-4284-BFF8-37691C4A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0C64D-E868-4463-96AA-58A6ED583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C7CD8-A596-4D01-8B0B-DF5C423A5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F181C-4231-444E-9717-8C3D9D48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90BD3-A22F-40F9-9F65-04A8714C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257E6-6CC5-4BA1-A7DE-C1AE7396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00368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6205-EB4B-4BB7-9E40-E8141A4A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C6FAF-C63C-4F65-932E-B69DDA411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1CFE-51C4-4A11-876B-A8574958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3D72C-D692-4A26-89A6-C555B8E3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4BB69-53BC-4ABB-B298-C8C2B3FA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321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8652C-1034-4538-B353-73060836D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65491-24B6-47C9-A02C-F1694DCCD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AC21F-6CA7-41F7-8AFD-6E82E576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3CE2-BFB0-48E3-86E6-AFFE4813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256C-A867-4AD5-8EF6-BEC3BBD9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47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D0D7-71FE-4020-B0E4-C1E465BE5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A3BB4-EE1F-4EEF-9CD2-AB567D277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603FB-7421-4294-908B-75AA7C7C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AF76-0251-4A44-86EA-FA706A58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690F-CFB6-4B38-AE1A-23462DE9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748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58F7-B7BB-4187-BBD0-30B9FB44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4767-B70A-49B6-9B40-E3E25BC44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E8E53-6333-4686-AD6B-2D201B45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47ADC-184F-4487-8E66-133AF39B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56F67-118A-488D-8723-16BF6DF1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837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9F96-F05D-413A-86B7-CFFE6DEA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E1E8E-0A0D-45A1-9A8B-88572C626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B5AA8-C9A6-4E72-A7B2-94E7EB91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CEEE0-3D21-4559-92B9-E8627CEA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54563-7F5A-4FF4-9999-F03E46C3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175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6E24-B3C1-4213-B662-9E0DA444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E5D6-B9ED-4600-89D3-4546CDA93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0F816-1A4F-49F0-A07D-9285DA248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29A0B-AF8B-49D3-A27F-B370F1F7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F3A80-1599-4C34-84FD-786D0AED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25F55-6104-4156-A839-B370D7EB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97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D292-F6F8-4D12-9A59-BCAA4C64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F0158-FB04-4162-AB9E-6A4918B88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EE303-5224-40E0-A75F-775D0CD8A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59B39-61C8-4D64-98C7-3393704E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BB8DE-C037-449D-B6C8-B2BAF65FC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5C679-F156-4D9B-A6B7-92FE52F7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94CA3-8F03-449C-900A-1178287B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9DB8D-8C5B-4BFE-AEB5-B0CE212B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40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DBB7-E121-4288-9A6F-AB60AC5C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90950-78A0-4F9E-899E-44AEB3E0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C4A7D-9974-4AE9-925A-FB41A08B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AE21A-ED89-461E-91B3-39B7ADB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4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144A5-5A43-4A82-938B-F464CD13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A7DDD-2915-4C2A-B1B6-F7872683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D592D-A02F-4FB2-8683-63F8D5B0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58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6FB0-433D-426C-A887-A0C2EBC7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52AD-12F6-41EE-A553-8C5BBDC0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FD804-D063-4AFB-850A-592B33305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CA479-1257-4771-A533-C5DE3657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EEF98-50E8-4307-B830-779A9EBC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98FCC-9306-4F38-AD0D-63A85118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46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0361-6785-4284-BFF8-37691C4A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0C64D-E868-4463-96AA-58A6ED583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C7CD8-A596-4D01-8B0B-DF5C423A5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F181C-4231-444E-9717-8C3D9D48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90BD3-A22F-40F9-9F65-04A8714C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257E6-6CC5-4BA1-A7DE-C1AE7396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0908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6205-EB4B-4BB7-9E40-E8141A4A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C6FAF-C63C-4F65-932E-B69DDA411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1CFE-51C4-4A11-876B-A8574958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3D72C-D692-4A26-89A6-C555B8E3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4BB69-53BC-4ABB-B298-C8C2B3FA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357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8652C-1034-4538-B353-73060836D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65491-24B6-47C9-A02C-F1694DCCD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AC21F-6CA7-41F7-8AFD-6E82E576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3CE2-BFB0-48E3-86E6-AFFE4813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256C-A867-4AD5-8EF6-BEC3BBD9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5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0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marL="914400" lvl="1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911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  <a:buChar char="•"/>
              <a:defRPr sz="3200"/>
            </a:lvl1pPr>
            <a:lvl2pPr marL="914400" lvl="1" indent="-3708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40"/>
              <a:buChar char="•"/>
              <a:defRPr sz="2800"/>
            </a:lvl2pPr>
            <a:lvl3pPr marL="1371600" lvl="2" indent="-35051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20"/>
              <a:buChar char="•"/>
              <a:defRPr sz="24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orbe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182875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  <a:defRPr sz="2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  <a:defRPr sz="2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Corbel"/>
              <a:buNone/>
              <a:defRPr sz="24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orbel"/>
              <a:buNone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  <a:defRPr sz="44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3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Char char="•"/>
              <a:defRPr sz="2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Char char="•"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Char char="•"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96247-50B3-4F56-9FF3-E60B67A8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A23FE-D9DC-40E0-BE85-C7D2417EE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ED1D9-067E-41E0-9834-31AC82A9E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4F122-14FA-4190-8912-D92E7ACCB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AA82-126C-4855-9F9B-EBAF268D1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6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96247-50B3-4F56-9FF3-E60B67A8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A23FE-D9DC-40E0-BE85-C7D2417EE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ED1D9-067E-41E0-9834-31AC82A9E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4F122-14FA-4190-8912-D92E7ACCB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AA82-126C-4855-9F9B-EBAF268D1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5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96247-50B3-4F56-9FF3-E60B67A8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A23FE-D9DC-40E0-BE85-C7D2417EE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ED1D9-067E-41E0-9834-31AC82A9E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4F122-14FA-4190-8912-D92E7ACCB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AA82-126C-4855-9F9B-EBAF268D1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1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7.wdp"/><Relationship Id="rId3" Type="http://schemas.openxmlformats.org/officeDocument/2006/relationships/image" Target="../media/image8.jpg"/><Relationship Id="rId7" Type="http://schemas.microsoft.com/office/2007/relationships/hdphoto" Target="../media/hdphoto4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8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3FC8CDF-170C-4087-9560-3017C9BC8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9FCBC3E-89EF-4723-AA43-96A18E7CD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80" y="1351280"/>
            <a:ext cx="4155440" cy="4155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A84420-4C90-41D4-BF00-D78848D6F71F}"/>
              </a:ext>
            </a:extLst>
          </p:cNvPr>
          <p:cNvSpPr txBox="1"/>
          <p:nvPr/>
        </p:nvSpPr>
        <p:spPr>
          <a:xfrm>
            <a:off x="6299200" y="3136612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Cooking made easy</a:t>
            </a:r>
            <a:endParaRPr lang="en-US" b="1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6B274-510B-4505-A5F5-265CF078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232886"/>
            <a:ext cx="11724640" cy="6411754"/>
          </a:xfrm>
          <a:prstGeom prst="rect">
            <a:avLst/>
          </a:prstGeom>
        </p:spPr>
      </p:pic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</a:pPr>
            <a:r>
              <a:rPr lang="en-US" b="1" dirty="0">
                <a:solidFill>
                  <a:schemeClr val="bg1"/>
                </a:solidFill>
              </a:rPr>
              <a:t>How To Order </a:t>
            </a:r>
            <a:r>
              <a:rPr lang="en-US" b="1" dirty="0">
                <a:solidFill>
                  <a:schemeClr val="tx1"/>
                </a:solidFill>
              </a:rPr>
              <a:t>RE-FRESH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D9A31A-1185-4FA0-8142-B328E1C33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2268219"/>
            <a:ext cx="1976120" cy="3513101"/>
          </a:xfrm>
          <a:prstGeom prst="rect">
            <a:avLst/>
          </a:prstGeom>
        </p:spPr>
      </p:pic>
      <p:pic>
        <p:nvPicPr>
          <p:cNvPr id="5" name="Picture 4" descr="A picture containing outdoor, parking, street, meter&#10;&#10;Description automatically generated">
            <a:extLst>
              <a:ext uri="{FF2B5EF4-FFF2-40B4-BE49-F238E27FC236}">
                <a16:creationId xmlns:a16="http://schemas.microsoft.com/office/drawing/2014/main" id="{B1C11AB3-A1CE-4972-8288-D094A40BC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918" y="2268219"/>
            <a:ext cx="2544163" cy="3596920"/>
          </a:xfrm>
          <a:prstGeom prst="rect">
            <a:avLst/>
          </a:prstGeom>
        </p:spPr>
      </p:pic>
      <p:pic>
        <p:nvPicPr>
          <p:cNvPr id="8" name="Picture 7" descr="A picture containing outdoor, parking, street, sky&#10;&#10;Description automatically generated">
            <a:extLst>
              <a:ext uri="{FF2B5EF4-FFF2-40B4-BE49-F238E27FC236}">
                <a16:creationId xmlns:a16="http://schemas.microsoft.com/office/drawing/2014/main" id="{0FFC10E9-0045-4868-A6E1-E70D6AEE1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918" y="2268219"/>
            <a:ext cx="2544163" cy="3596920"/>
          </a:xfrm>
          <a:prstGeom prst="rect">
            <a:avLst/>
          </a:prstGeom>
        </p:spPr>
      </p:pic>
      <p:pic>
        <p:nvPicPr>
          <p:cNvPr id="6" name="Picture 5" descr="A picture containing outdoor, parking, street, meter&#10;&#10;Description automatically generated">
            <a:extLst>
              <a:ext uri="{FF2B5EF4-FFF2-40B4-BE49-F238E27FC236}">
                <a16:creationId xmlns:a16="http://schemas.microsoft.com/office/drawing/2014/main" id="{DC18976A-84FE-4803-A516-847E4050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329" y="2248723"/>
            <a:ext cx="2571743" cy="36359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6B274-510B-4505-A5F5-265CF078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232886"/>
            <a:ext cx="11724640" cy="6411754"/>
          </a:xfrm>
          <a:prstGeom prst="rect">
            <a:avLst/>
          </a:prstGeom>
        </p:spPr>
      </p:pic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838200" y="2328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</a:pPr>
            <a:r>
              <a:rPr lang="en-US" b="1" dirty="0"/>
              <a:t>What the customers get</a:t>
            </a:r>
            <a:endParaRPr b="1" dirty="0"/>
          </a:p>
        </p:txBody>
      </p:sp>
      <p:pic>
        <p:nvPicPr>
          <p:cNvPr id="6" name="Picture 5" descr="Food on a table&#10;&#10;Description automatically generated">
            <a:extLst>
              <a:ext uri="{FF2B5EF4-FFF2-40B4-BE49-F238E27FC236}">
                <a16:creationId xmlns:a16="http://schemas.microsoft.com/office/drawing/2014/main" id="{747ED566-DD51-466F-A6C8-38613DA3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0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kitchen with stainless steel appliances&#10;&#10;Description automatically generated">
            <a:extLst>
              <a:ext uri="{FF2B5EF4-FFF2-40B4-BE49-F238E27FC236}">
                <a16:creationId xmlns:a16="http://schemas.microsoft.com/office/drawing/2014/main" id="{9BC08ED0-8244-4715-85A8-D13A35D09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8920" y="-2416810"/>
            <a:ext cx="12689840" cy="9517380"/>
          </a:xfrm>
          <a:prstGeom prst="rect">
            <a:avLst/>
          </a:prstGeom>
        </p:spPr>
      </p:pic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226076" y="534670"/>
            <a:ext cx="7739843" cy="100584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orbel"/>
              <a:buNone/>
            </a:pPr>
            <a:r>
              <a:rPr lang="en-US" sz="5400" b="1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What is </a:t>
            </a:r>
            <a:r>
              <a:rPr lang="en-US" sz="5400" b="1" dirty="0">
                <a:solidFill>
                  <a:schemeClr val="tx1"/>
                </a:solidFill>
                <a:sym typeface="Corbel"/>
              </a:rPr>
              <a:t>RE-FRESH?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9BAA6-CD2C-4C2A-9B47-7EA5D0B7C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978" y="2006600"/>
            <a:ext cx="3622040" cy="36220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</a:pPr>
            <a:r>
              <a:rPr lang="en-US" b="1" dirty="0">
                <a:solidFill>
                  <a:srgbClr val="000000"/>
                </a:solidFill>
              </a:rPr>
              <a:t>Goal</a:t>
            </a:r>
          </a:p>
        </p:txBody>
      </p:sp>
      <p:sp>
        <p:nvSpPr>
          <p:cNvPr id="8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4" name="Graphic 73" descr="Bullseye">
            <a:extLst>
              <a:ext uri="{FF2B5EF4-FFF2-40B4-BE49-F238E27FC236}">
                <a16:creationId xmlns:a16="http://schemas.microsoft.com/office/drawing/2014/main" id="{11BB41A1-15B5-432C-8640-08E067CAF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34" name="Google Shape;134;p20"/>
          <p:cNvSpPr txBox="1"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228600" lvl="0" indent="-71120" algn="ctr" rtl="0">
              <a:spcBef>
                <a:spcPts val="0"/>
              </a:spcBef>
              <a:spcAft>
                <a:spcPts val="600"/>
              </a:spcAft>
              <a:buSzPts val="1760"/>
              <a:buNone/>
            </a:pPr>
            <a:r>
              <a:rPr lang="en-US" sz="2000" dirty="0">
                <a:solidFill>
                  <a:srgbClr val="000000"/>
                </a:solidFill>
              </a:rPr>
              <a:t>To change and Improve people lifestyle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C5C10D-6B48-481A-A6A9-35798AFC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" y="10794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7491E8-D5DB-42E4-AAAB-F723408A33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53" y="688013"/>
            <a:ext cx="3767655" cy="3767655"/>
          </a:xfrm>
          <a:prstGeom prst="rect">
            <a:avLst/>
          </a:prstGeom>
        </p:spPr>
      </p:pic>
      <p:pic>
        <p:nvPicPr>
          <p:cNvPr id="14" name="Picture 13" descr="A close up of food&#10;&#10;Description automatically generated">
            <a:extLst>
              <a:ext uri="{FF2B5EF4-FFF2-40B4-BE49-F238E27FC236}">
                <a16:creationId xmlns:a16="http://schemas.microsoft.com/office/drawing/2014/main" id="{DF1B7D37-96BF-48FC-A7EC-CE0D5A8C8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9282" y="5161280"/>
            <a:ext cx="5485032" cy="1710310"/>
          </a:xfrm>
          <a:prstGeom prst="rect">
            <a:avLst/>
          </a:prstGeom>
        </p:spPr>
      </p:pic>
      <p:pic>
        <p:nvPicPr>
          <p:cNvPr id="12" name="Picture 11" descr="A variety of food on a table&#10;&#10;Description automatically generated">
            <a:extLst>
              <a:ext uri="{FF2B5EF4-FFF2-40B4-BE49-F238E27FC236}">
                <a16:creationId xmlns:a16="http://schemas.microsoft.com/office/drawing/2014/main" id="{8A27D855-94B3-44C1-A78F-3168D1D22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9283" y="3291922"/>
            <a:ext cx="5485032" cy="1970181"/>
          </a:xfrm>
          <a:prstGeom prst="rect">
            <a:avLst/>
          </a:prstGeom>
        </p:spPr>
      </p:pic>
      <p:pic>
        <p:nvPicPr>
          <p:cNvPr id="10" name="Picture 9" descr="A large farm field&#10;&#10;Description automatically generated">
            <a:extLst>
              <a:ext uri="{FF2B5EF4-FFF2-40B4-BE49-F238E27FC236}">
                <a16:creationId xmlns:a16="http://schemas.microsoft.com/office/drawing/2014/main" id="{4FEDA318-7934-40B7-A230-D56349041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9282" y="1172140"/>
            <a:ext cx="5485033" cy="2119782"/>
          </a:xfrm>
          <a:prstGeom prst="rect">
            <a:avLst/>
          </a:prstGeom>
        </p:spPr>
      </p:pic>
      <p:pic>
        <p:nvPicPr>
          <p:cNvPr id="8" name="Picture 7" descr="A large building&#10;&#10;Description automatically generated">
            <a:extLst>
              <a:ext uri="{FF2B5EF4-FFF2-40B4-BE49-F238E27FC236}">
                <a16:creationId xmlns:a16="http://schemas.microsoft.com/office/drawing/2014/main" id="{0BDADA83-9347-4995-AE42-E01C096421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01854" y="1161346"/>
            <a:ext cx="7501136" cy="5685860"/>
          </a:xfrm>
          <a:prstGeom prst="rect">
            <a:avLst/>
          </a:prstGeom>
        </p:spPr>
      </p:pic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557522" y="-86120"/>
            <a:ext cx="7501136" cy="1085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orbel"/>
              <a:buNone/>
            </a:pPr>
            <a:r>
              <a:rPr lang="en-US" sz="5400" b="1" dirty="0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rPr>
              <a:t>Vision and Mission</a:t>
            </a:r>
            <a:endParaRPr sz="5400" b="1" dirty="0">
              <a:solidFill>
                <a:schemeClr val="tx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BE2AC-B234-44B2-963A-A156E4B5D46B}"/>
              </a:ext>
            </a:extLst>
          </p:cNvPr>
          <p:cNvSpPr txBox="1"/>
          <p:nvPr/>
        </p:nvSpPr>
        <p:spPr>
          <a:xfrm>
            <a:off x="265430" y="3548845"/>
            <a:ext cx="6042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To be a leading company in providing healthy and fresh food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49413-D2FD-46B3-AEA0-F49792A43460}"/>
              </a:ext>
            </a:extLst>
          </p:cNvPr>
          <p:cNvSpPr txBox="1"/>
          <p:nvPr/>
        </p:nvSpPr>
        <p:spPr>
          <a:xfrm>
            <a:off x="6522688" y="2110176"/>
            <a:ext cx="5870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Buy from an authorized farmer company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C21FA-6CF7-439F-9FA1-69103A1B7B78}"/>
              </a:ext>
            </a:extLst>
          </p:cNvPr>
          <p:cNvSpPr txBox="1"/>
          <p:nvPr/>
        </p:nvSpPr>
        <p:spPr>
          <a:xfrm>
            <a:off x="6988810" y="3961494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The ingredient that are sends to our customer are in the best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34486-BFFE-4619-8DAA-C96CF6041DD0}"/>
              </a:ext>
            </a:extLst>
          </p:cNvPr>
          <p:cNvSpPr txBox="1"/>
          <p:nvPr/>
        </p:nvSpPr>
        <p:spPr>
          <a:xfrm>
            <a:off x="6625299" y="5696654"/>
            <a:ext cx="555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Send recipes from our professional chefs that are easy to follow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808F5-1DA8-4BC8-93BD-8F539378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Strengths and Weaknesses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0196C-1F63-4D60-B4EA-091B946F7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2902905"/>
            <a:ext cx="5750555" cy="36502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latin typeface="Impact" panose="020B0806030902050204" pitchFamily="34" charset="0"/>
              </a:rPr>
              <a:t>The first one in Indonesia</a:t>
            </a:r>
          </a:p>
          <a:p>
            <a:r>
              <a:rPr lang="en-US" sz="3000" dirty="0">
                <a:latin typeface="Impact" panose="020B0806030902050204" pitchFamily="34" charset="0"/>
              </a:rPr>
              <a:t>Provide healthy and fresh ingredients with affordable price</a:t>
            </a:r>
          </a:p>
          <a:p>
            <a:r>
              <a:rPr lang="en-US" sz="3000" dirty="0">
                <a:latin typeface="Impact" panose="020B0806030902050204" pitchFamily="34" charset="0"/>
              </a:rPr>
              <a:t>Provide a lot of variety of menus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14E88B-67F5-4ABB-824F-AAFEE9EB4607}"/>
              </a:ext>
            </a:extLst>
          </p:cNvPr>
          <p:cNvSpPr txBox="1"/>
          <p:nvPr/>
        </p:nvSpPr>
        <p:spPr>
          <a:xfrm>
            <a:off x="6417731" y="2888250"/>
            <a:ext cx="4292594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Impact" panose="020B0806030902050204" pitchFamily="34" charset="0"/>
                <a:ea typeface="+mn-ea"/>
                <a:cs typeface="+mn-cs"/>
              </a:rPr>
              <a:t>Limited only in Jakarta</a:t>
            </a:r>
          </a:p>
        </p:txBody>
      </p:sp>
    </p:spTree>
    <p:extLst>
      <p:ext uri="{BB962C8B-B14F-4D97-AF65-F5344CB8AC3E}">
        <p14:creationId xmlns:p14="http://schemas.microsoft.com/office/powerpoint/2010/main" val="1679828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C749-0950-4956-B655-78B19BDF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Opportunities and Threats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5C80E-B74B-42B5-9E2B-1FA36497B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9" y="2888250"/>
            <a:ext cx="5550978" cy="370393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  <a:p>
            <a:r>
              <a:rPr lang="en-US" sz="3600" dirty="0">
                <a:latin typeface="Impact" panose="020B0806030902050204" pitchFamily="34" charset="0"/>
              </a:rPr>
              <a:t>Dominate the market share</a:t>
            </a:r>
          </a:p>
          <a:p>
            <a:r>
              <a:rPr lang="en-US" sz="3600" dirty="0">
                <a:latin typeface="Impact" panose="020B0806030902050204" pitchFamily="34" charset="0"/>
              </a:rPr>
              <a:t>Increasing market growth</a:t>
            </a:r>
          </a:p>
          <a:p>
            <a:r>
              <a:rPr lang="en-US" sz="3600" dirty="0">
                <a:latin typeface="Impact" panose="020B0806030902050204" pitchFamily="34" charset="0"/>
              </a:rPr>
              <a:t>Indonesian lifestyle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D6ED1D-EA63-4162-BD2D-6F2EF285C271}"/>
              </a:ext>
            </a:extLst>
          </p:cNvPr>
          <p:cNvSpPr txBox="1"/>
          <p:nvPr/>
        </p:nvSpPr>
        <p:spPr>
          <a:xfrm>
            <a:off x="6424907" y="2902904"/>
            <a:ext cx="6234449" cy="3689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1"/>
                </a:solidFill>
                <a:latin typeface="Impact" panose="020B0806030902050204" pitchFamily="34" charset="0"/>
                <a:ea typeface="+mn-ea"/>
                <a:cs typeface="+mn-cs"/>
              </a:rPr>
              <a:t>Customers may not prolong their subscription plan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1"/>
                </a:solidFill>
                <a:latin typeface="Impact" panose="020B0806030902050204" pitchFamily="34" charset="0"/>
                <a:ea typeface="+mn-ea"/>
                <a:cs typeface="+mn-cs"/>
              </a:rPr>
              <a:t>Unstable market price</a:t>
            </a:r>
          </a:p>
        </p:txBody>
      </p:sp>
    </p:spTree>
    <p:extLst>
      <p:ext uri="{BB962C8B-B14F-4D97-AF65-F5344CB8AC3E}">
        <p14:creationId xmlns:p14="http://schemas.microsoft.com/office/powerpoint/2010/main" val="100953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yellow shirt&#10;&#10;Description automatically generated">
            <a:extLst>
              <a:ext uri="{FF2B5EF4-FFF2-40B4-BE49-F238E27FC236}">
                <a16:creationId xmlns:a16="http://schemas.microsoft.com/office/drawing/2014/main" id="{6D8D238F-7390-48DE-88CB-E654405B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54" y="0"/>
            <a:ext cx="7464055" cy="4198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7C8AA-050A-4D89-B2B4-CC160E56F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139071" y="0"/>
            <a:ext cx="12192001" cy="6858000"/>
          </a:xfrm>
          <a:prstGeom prst="rect">
            <a:avLst/>
          </a:prstGeom>
        </p:spPr>
      </p:pic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493923" y="-47325"/>
            <a:ext cx="4486591" cy="115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rbel"/>
              <a:buNone/>
            </a:pPr>
            <a:r>
              <a:rPr lang="en-US" sz="4000" b="1" dirty="0">
                <a:solidFill>
                  <a:schemeClr val="tx1"/>
                </a:solidFill>
              </a:rPr>
              <a:t>Market Strategy</a:t>
            </a:r>
            <a:endParaRPr sz="4000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EDC3C4D-DDB6-4B05-916F-8AA268E9A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37" y="2507651"/>
            <a:ext cx="2429920" cy="102132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5A8837D-D28B-414D-8FE1-B219A415A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851" y="2365044"/>
            <a:ext cx="1561508" cy="156043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D41E5-3C30-4870-ABE5-BCB6CA48C065}"/>
              </a:ext>
            </a:extLst>
          </p:cNvPr>
          <p:cNvSpPr txBox="1"/>
          <p:nvPr/>
        </p:nvSpPr>
        <p:spPr>
          <a:xfrm>
            <a:off x="8096693" y="70281"/>
            <a:ext cx="4752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rbel" panose="020B0503020204020204" pitchFamily="34" charset="0"/>
              </a:rPr>
              <a:t>Target Audience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94DF3-EA5A-46B5-BFBD-45CB503D0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2930" y="3756108"/>
            <a:ext cx="5817015" cy="3101892"/>
          </a:xfrm>
          <a:prstGeom prst="rect">
            <a:avLst/>
          </a:prstGeom>
        </p:spPr>
      </p:pic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5BAF0C0-C163-49FE-8C2B-C7AB9AB60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0587" y="4118614"/>
            <a:ext cx="2133264" cy="26594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B1603B-298B-4956-8ABC-C011BF798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B90BE-8706-4765-BFA2-560C1CC3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Estimated Growth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23BC7AF-E532-4CE4-AA1B-847EF2FE69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035106"/>
              </p:ext>
            </p:extLst>
          </p:nvPr>
        </p:nvGraphicFramePr>
        <p:xfrm>
          <a:off x="411163" y="1825625"/>
          <a:ext cx="11495087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499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FE5EBE-0B63-430F-A805-05ACF6511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rbel"/>
              <a:buNone/>
            </a:pPr>
            <a:r>
              <a:rPr lang="en-US" sz="2800">
                <a:solidFill>
                  <a:srgbClr val="FFFFFF"/>
                </a:solidFill>
              </a:rPr>
              <a:t>Budget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idx="1"/>
          </p:nvPr>
        </p:nvSpPr>
        <p:spPr>
          <a:xfrm>
            <a:off x="4995081" y="873457"/>
            <a:ext cx="6020790" cy="5222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8127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8743ED3-BB90-4178-97BA-48F8C2543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781013"/>
              </p:ext>
            </p:extLst>
          </p:nvPr>
        </p:nvGraphicFramePr>
        <p:xfrm>
          <a:off x="284451" y="1058332"/>
          <a:ext cx="1162309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6E70B74-672C-4413-AD44-0679CF537842}"/>
              </a:ext>
            </a:extLst>
          </p:cNvPr>
          <p:cNvSpPr txBox="1"/>
          <p:nvPr/>
        </p:nvSpPr>
        <p:spPr>
          <a:xfrm>
            <a:off x="4460239" y="82786"/>
            <a:ext cx="327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mpact" panose="020B0806030902050204" pitchFamily="34" charset="0"/>
              </a:rPr>
              <a:t>Budget</a:t>
            </a:r>
            <a:endParaRPr lang="en-US" sz="28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142</Words>
  <Application>Microsoft Office PowerPoint</Application>
  <PresentationFormat>Widescreen</PresentationFormat>
  <Paragraphs>40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Adobe Gothic Std B</vt:lpstr>
      <vt:lpstr>Bauhaus 93</vt:lpstr>
      <vt:lpstr>Calibri Light</vt:lpstr>
      <vt:lpstr>Corbel</vt:lpstr>
      <vt:lpstr>Calibri</vt:lpstr>
      <vt:lpstr>Arial</vt:lpstr>
      <vt:lpstr>Impact</vt:lpstr>
      <vt:lpstr>Basis</vt:lpstr>
      <vt:lpstr>Office Theme</vt:lpstr>
      <vt:lpstr>1_Office Theme</vt:lpstr>
      <vt:lpstr>2_Office Theme</vt:lpstr>
      <vt:lpstr>PowerPoint Presentation</vt:lpstr>
      <vt:lpstr>What is RE-FRESH?</vt:lpstr>
      <vt:lpstr>Goal</vt:lpstr>
      <vt:lpstr>Vision and Mission</vt:lpstr>
      <vt:lpstr>Strengths and Weaknesses </vt:lpstr>
      <vt:lpstr>Opportunities and Threats </vt:lpstr>
      <vt:lpstr>Market Strategy</vt:lpstr>
      <vt:lpstr>Estimated Growth</vt:lpstr>
      <vt:lpstr>Budget</vt:lpstr>
      <vt:lpstr>How To Order RE-FRESH</vt:lpstr>
      <vt:lpstr>What the customers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Rahmannur Syahputra</dc:creator>
  <cp:lastModifiedBy>Rahmannur Syahputra</cp:lastModifiedBy>
  <cp:revision>12</cp:revision>
  <dcterms:created xsi:type="dcterms:W3CDTF">2019-05-05T12:25:50Z</dcterms:created>
  <dcterms:modified xsi:type="dcterms:W3CDTF">2019-05-05T22:26:15Z</dcterms:modified>
</cp:coreProperties>
</file>